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E801B-0198-4370-B41E-BF6A942F9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CE09F5-6BE7-4FC4-995D-2959E3F1C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6B4B66-CCAF-42D3-B7FD-78C158F9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2179AA-EBEB-400D-AF6E-69DE2C96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A5D6BB-F807-4972-A3BD-C2EE0D2D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8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B0BFF-03C0-40BD-B7CA-631A7674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C652FB-0254-4E59-9C0D-9885F56C0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A3F771-D05D-435A-BCB3-B2F69B06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047019-1DDC-4734-8039-ABF214F6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6C83E5-F7EB-443A-9BF7-1B67D781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82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CB5B575-FD02-47AC-AF98-C2376029A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C1C5CF-B56A-4AA2-8DF5-1ED310037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0ADFE3-4FF5-4A2B-83BD-B2BB178D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735589-90A6-4DBE-9E22-E9D99CFD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C033A0-F3E6-47D3-9A6E-17749F34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49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BFA6EC-A88E-408F-94E1-38D23B6D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8780F3-3184-47AC-AAF2-C831825FB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C3E9AC-287B-4190-ADA6-8F02EE1A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2109C6-AFD2-4938-AA62-DF4D0505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3E114B-D8EA-47D3-B3AD-A08B9BC1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68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6CBD8C-9C9E-4606-97F5-8BF73CDB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F96A0-28F8-4F13-B1E4-29DD0E43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22D5A3-674C-4931-B670-F5BE323C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41B1C1-F6BD-47DE-9756-9C9C9AF2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05418-C70B-48F7-A271-9013187D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45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23981-4106-4F0C-B23D-EC619BC0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EFEAE5-DFB5-4DD9-B12E-F22AB5066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9213D3-E60D-4C1B-AA74-020FCF4C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68C040-01BB-4AF6-9D84-ADE1B356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1BF883-24B3-4505-B31E-907381D2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8FB5BC-54A7-422F-8425-18652646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6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204A4-0561-4676-9B7A-F67E3CCA7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7AC352-F9A7-4472-96A0-C2E933BC4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6A16DC-EE59-4BBD-A3DE-3789CE3F7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E74FC0-DAAD-4670-BC85-78447DC60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B8D636-B695-4373-8C4B-F63F9F697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5863DAB-E30F-4C6C-8695-8A5756C67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6C1963-CBDE-433E-A816-B87033EA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6E5A7D4-A0E5-40BC-8A74-2F238B1A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05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5DEBB-90A2-4915-864C-094DB81E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D53718-528F-4A4F-979E-F765FE8A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DA6194-5D93-47DD-978B-1831DFD4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8ABC02-0EF7-40B6-8157-67BCD887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22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DB784EF-CBE4-4C00-A95F-E9C5CEC7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FA1B5C-0BDC-4EBE-85C8-4A2EC735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13E351-B7A9-4853-9062-C235E762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36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01EA2-D6CE-48E2-92AF-B4B709A1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1A187-AD17-4C9F-93C3-433280B32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A4FC50-9C6E-463B-85FA-8C7F1552E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583BD2-D2B3-4E37-9329-762C3509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941CEC-CED5-4B48-8783-08FA5F5D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73AD73-2841-4506-93EC-A8711EBD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09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A9488A-CB9D-41D9-B3CF-8B5ADD9F7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97A8D8E-7753-4C7C-9C68-B9055B577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49C5CA-CF03-4030-8432-BDCFCDD8C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830055-68CD-4CE0-9A9C-965894F4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79B3C5-9734-495E-ACCD-83F5C06E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00CDCF-6029-4653-8964-79933969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38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1D5E0-2373-4735-835D-3296EA47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2ED46B-EEB6-42DB-9F6E-215BC8A66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0E6178-693E-4919-8983-C1BCCD554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A851C-94B0-4E08-AA98-DB9AE8967773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37B346-AE72-478B-A6FB-70E870FE1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B47CFD-77CC-4491-A92B-4486D8860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BDBEE-2220-492E-AB25-613F38DEB4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91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3B76E-8F28-472E-B7E7-1844B1213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1419"/>
            <a:ext cx="9144000" cy="3088544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Рынок заведений общественного питания Москвы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2C9962-5FF6-4630-B89D-F7CFAE2E8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Исследование по поручению заказчика и полученные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220481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Связь цены и удовлетворенности клиентов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83C526-1BE4-4910-B2AB-6F4120EA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Верхний график – распределение среднего рейтинга по районам, а нижний – распределение медианной стоимости чашки капучино. </a:t>
            </a:r>
          </a:p>
          <a:p>
            <a:r>
              <a:rPr lang="ru-RU" dirty="0"/>
              <a:t>Очевидно, что высокая цена, которая должна быть оправдана качеством продукта, не влияет на степень удовлетворенности клиентов положительно.</a:t>
            </a:r>
          </a:p>
          <a:p>
            <a:r>
              <a:rPr lang="ru-RU" dirty="0"/>
              <a:t>На востоке наблюдается интересная ситуация – кофе стоит дешево относительно других районов, а рейтинг там один из высоких.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DA500A-B62E-44AC-AE19-8318F7A3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07" y="0"/>
            <a:ext cx="5670149" cy="33939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0602D0-1662-433F-82D9-B5F4BE65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308" y="3464078"/>
            <a:ext cx="5642848" cy="33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9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Поиск хорошего места для открытия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83C526-1BE4-4910-B2AB-6F4120EA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834" y="2057400"/>
            <a:ext cx="3932237" cy="3811588"/>
          </a:xfrm>
        </p:spPr>
        <p:txBody>
          <a:bodyPr/>
          <a:lstStyle/>
          <a:p>
            <a:r>
              <a:rPr lang="ru-RU" dirty="0"/>
              <a:t>Например, в районе парка Горького наблюдается не так много кофеен, а это место очень популярно среди подростков. Следует узнать, какие помещения сдаются в аренду в этом районе и, возможно, одно из них станет будущей кофейней мечты.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A364B-3D84-46D4-B5C2-A08F355E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366" y="1146063"/>
            <a:ext cx="7203219" cy="42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3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81FD1F-DFFA-45F6-96CE-C7245193A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Предстоит задача - на основании полученных данных проанализировать ситуацию на рынке заведений общественного питания, найти интересные особенности и подготовить результаты, на основании которых заказчик сможет понять, что нужно сделать для открытия заведения, которое впоследствии станет популярным.</a:t>
            </a:r>
          </a:p>
          <a:p>
            <a:r>
              <a:rPr lang="ru-RU" dirty="0"/>
              <a:t>Этим заведением оказалась кофейня, подобная заведению из сериала "Друзья". Попробуем выяснить, насколько это реализуемо.</a:t>
            </a:r>
          </a:p>
          <a:p>
            <a:r>
              <a:rPr lang="ru-RU" dirty="0"/>
              <a:t>Источник данных – </a:t>
            </a:r>
            <a:r>
              <a:rPr lang="ru-RU" dirty="0" err="1"/>
              <a:t>датасет</a:t>
            </a:r>
            <a:r>
              <a:rPr lang="ru-RU" dirty="0"/>
              <a:t>  с информацией об общественных заведениях города Москвы</a:t>
            </a:r>
          </a:p>
        </p:txBody>
      </p:sp>
    </p:spTree>
    <p:extLst>
      <p:ext uri="{BB962C8B-B14F-4D97-AF65-F5344CB8AC3E}">
        <p14:creationId xmlns:p14="http://schemas.microsoft.com/office/powerpoint/2010/main" val="187455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597"/>
          </a:xfrm>
        </p:spPr>
        <p:txBody>
          <a:bodyPr>
            <a:normAutofit/>
          </a:bodyPr>
          <a:lstStyle/>
          <a:p>
            <a:r>
              <a:rPr lang="ru-RU" b="1" dirty="0"/>
              <a:t>Выводы (анализ заведений)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81FD1F-DFFA-45F6-96CE-C7245193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626459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Самые популярные категории заведений - кафе, кофейня и пиццерия. С одной стороны, это повод задуматься об открытии такого же заведения, чтобы быть уверенным в получении прибыли, что и было решено заказчиком. С другой стороны, очень важно, как будет реализована задуманная идея.</a:t>
            </a:r>
          </a:p>
          <a:p>
            <a:r>
              <a:rPr lang="ru-RU" dirty="0"/>
              <a:t>Количество посадочных мест, в целом, может быть любым. Но, если заказчик планирует сделать место популярным, нужно понимать, что наплыв людей неизбежен и их нужно будет где-то разместить.</a:t>
            </a:r>
          </a:p>
          <a:p>
            <a:r>
              <a:rPr lang="ru-RU" dirty="0"/>
              <a:t>Стоит учесть, что в среднем ценовом сегменте довольно много сетевых заведений, которые стали выбором людей, и это говорит о том, что конкуренция в таком случае неизбежна.</a:t>
            </a:r>
          </a:p>
          <a:p>
            <a:r>
              <a:rPr lang="ru-RU" dirty="0"/>
              <a:t>Необходимо поддерживать высокий уровень удовлетворенности клиентов. Читая положительные отзывы в интернете, человек обязательно посетит заведение</a:t>
            </a:r>
          </a:p>
          <a:p>
            <a:r>
              <a:rPr lang="ru-RU" dirty="0"/>
              <a:t>Идеальное место открытия заведения - там, где большая проходимость и там, где отсутствуют или минимальное количество конкурентов. Возможно, улицы, где расположено лишь 1 заведение, неплохой выбор. Если проходимость высокая, это повод открыть свое дело там.</a:t>
            </a:r>
          </a:p>
          <a:p>
            <a:r>
              <a:rPr lang="ru-RU" dirty="0"/>
              <a:t>Перед открытием заведения следует определиться, работа будет вестись на качество или количество. При выборе первого нужно рассматривать центр или запад Москвы. В этих районах люди очень требовательны к качеству продукта, поэтому сэкономить не получится. При выборе второго лучше, наоборот, отказаться от центра и запада, потому что </a:t>
            </a:r>
            <a:r>
              <a:rPr lang="ru-RU" dirty="0" err="1"/>
              <a:t>аудиотрии</a:t>
            </a:r>
            <a:r>
              <a:rPr lang="ru-RU" dirty="0"/>
              <a:t> из этих районов не будет интересен бюджетный ценовой сегмент заведения.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053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Выводы (открытие кофейни)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81FD1F-DFFA-45F6-96CE-C7245193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Следует понимать, что кофеен в городе уже довольно много. И все они имеют высокий рейтинг. У сериала "Друзья" большая фан-база, и, скорее всего, эта аудитория и станет ключевой для заведения. То есть, мы говорим о подростках и людях в возрасте до 30-35 лет.</a:t>
            </a:r>
          </a:p>
          <a:p>
            <a:r>
              <a:rPr lang="ru-RU" dirty="0"/>
              <a:t>Для набора популярности место обязательно должно быть проходимым. Открываться в соседнем здании от конкурента - не лучшая идея, потому что ваша прибыль частично будет уходить конкуренту, т.к. 100% прохожих не будут выбирать ваше заведение. </a:t>
            </a:r>
          </a:p>
          <a:p>
            <a:r>
              <a:rPr lang="ru-RU" dirty="0"/>
              <a:t>Идеально подобранное место должно находиться в окрестности достопримечательностей, парков, недалеко от метро и, возможно, бизнес-центров. Тогда и иностранные туристы, и подростки, и офисные работники смогут посещать это заведение, а число посетителей напрямую влияет на прибыль. </a:t>
            </a:r>
          </a:p>
          <a:p>
            <a:r>
              <a:rPr lang="ru-RU" dirty="0"/>
              <a:t>Стоит не забывать, что в кофейню люди идут, в первую очередь, выпить вкусный кофе, поэтому нужно грамотно подойти в выбору сорта и поставщика.</a:t>
            </a:r>
          </a:p>
          <a:p>
            <a:r>
              <a:rPr lang="ru-RU" dirty="0"/>
              <a:t>Почему люди должны выбрать это заведение? Один из ключевых факторов - цена. Лучше ориентироваться на средний сегмент, поскольку он наиболее популярен в городе, и многие смогут позволить себе такой продукт. Другой важный фактор - атмосфера. Человеку должно быть комфортно в стенах заведения. Третий - фишка заведения. Никому не интересно постоянно ходить в заведение, ничем не отличающееся от других. Воплощение в реальность кофейни из сериала - хорошая идея, но реализовать ее нужно правильно. </a:t>
            </a:r>
          </a:p>
          <a:p>
            <a:r>
              <a:rPr lang="ru-RU" dirty="0"/>
              <a:t>Перед открытием нужно провести дополнительные исследования по маркетингу, проходимости точек и свободных помещений для аренды.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057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Доказательства</a:t>
            </a:r>
            <a:br>
              <a:rPr lang="ru-RU" b="1" dirty="0"/>
            </a:b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11AE2B-46CE-4E39-839C-8F9D34B57DF7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30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383C526-1BE4-4910-B2AB-6F4120EA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281901"/>
            <a:ext cx="3932237" cy="1371600"/>
          </a:xfrm>
        </p:spPr>
        <p:txBody>
          <a:bodyPr/>
          <a:lstStyle/>
          <a:p>
            <a:r>
              <a:rPr lang="ru-RU" dirty="0"/>
              <a:t>Топ-3 популярных категорий занимает более половины общего количества заведений в Москве. Кофейни в их числе, и их практически 1500 на данный момент.</a:t>
            </a:r>
          </a:p>
        </p:txBody>
      </p:sp>
    </p:spTree>
    <p:extLst>
      <p:ext uri="{BB962C8B-B14F-4D97-AF65-F5344CB8AC3E}">
        <p14:creationId xmlns:p14="http://schemas.microsoft.com/office/powerpoint/2010/main" val="239081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Сетевые и несетевые заведения</a:t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83C526-1BE4-4910-B2AB-6F4120EA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Сетевых кофеен несколько больше, чем несетевых. Хотя, в целом, сетевые заведения составляют 38% от общего количества – здесь этот показатель выше. Повод задуматься о создании сети в будущем. При этом посадочных мест в кофейнях, в среднем, около 60 – найдется место и для тех, кто забежал на 10 минут на перекус, и для тех, кто решил поработать за пределами своего дома.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3E4993CC-B4AD-48ED-ACE9-5AAD0906089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 bwMode="auto">
          <a:xfrm>
            <a:off x="4928746" y="992187"/>
            <a:ext cx="7008812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51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11" y="2311696"/>
            <a:ext cx="3414284" cy="1600200"/>
          </a:xfrm>
        </p:spPr>
        <p:txBody>
          <a:bodyPr/>
          <a:lstStyle/>
          <a:p>
            <a:r>
              <a:rPr lang="ru-RU" b="1" dirty="0"/>
              <a:t>ТОП-15 популярных мест</a:t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83C526-1BE4-4910-B2AB-6F4120EA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373216"/>
            <a:ext cx="7175127" cy="1812899"/>
          </a:xfrm>
        </p:spPr>
        <p:txBody>
          <a:bodyPr/>
          <a:lstStyle/>
          <a:p>
            <a:r>
              <a:rPr lang="ru-RU" dirty="0"/>
              <a:t>Данная диаграмма отражает, какую долю занимает каждая категория заведения среди топ-15 сетевых заведений. Кофейни удерживают более 40%: конкуренция с сетевыми заведениями будет высокой, и нужно обдумать, как ее выдерживать.</a:t>
            </a:r>
          </a:p>
          <a:p>
            <a:r>
              <a:rPr lang="ru-RU" dirty="0"/>
              <a:t>Средний ценовой сегмент – основа популярных заведений.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FC3A0B-C38E-4487-98D1-4CA8B52D89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34" b="1434"/>
          <a:stretch>
            <a:fillRect/>
          </a:stretch>
        </p:blipFill>
        <p:spPr>
          <a:xfrm>
            <a:off x="3930394" y="457200"/>
            <a:ext cx="7745496" cy="34546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657743-39F6-4C9C-AA80-A644F82D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487" y="4250801"/>
            <a:ext cx="23717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3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Распределение заведений по районам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83C526-1BE4-4910-B2AB-6F4120EA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 центре кофейни занимают высокую долю от общего числа заведений, а вот на Юге Москвы таких заведений, наоборот, не хватает.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616D43-9035-4981-87C7-C8A86D32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05" y="0"/>
            <a:ext cx="6956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2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963F-97B3-47BB-9FDD-2E24913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Сколько кофеен в каждом районе?</a:t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83C526-1BE4-4910-B2AB-6F4120EA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054" y="3044424"/>
            <a:ext cx="3932237" cy="3811588"/>
          </a:xfrm>
        </p:spPr>
        <p:txBody>
          <a:bodyPr/>
          <a:lstStyle/>
          <a:p>
            <a:r>
              <a:rPr lang="ru-RU" dirty="0"/>
              <a:t>В центре кофеен сильно больше, чем в других районах Москвы. Возможно, стоит подумать о размещении заведения на Юге или на Востоке.</a:t>
            </a:r>
          </a:p>
          <a:p>
            <a:r>
              <a:rPr lang="ru-RU" dirty="0"/>
              <a:t>При выборе графика работы заведения не стоит рассматривать круглосуточный вариант, поскольку он не популярен среди кофеен.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0C95C8-FC06-4A2E-9AA9-CB25AE9A8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269" y="1302291"/>
            <a:ext cx="7086886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40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949</Words>
  <Application>Microsoft Office PowerPoint</Application>
  <PresentationFormat>Широкоэкранный</PresentationFormat>
  <Paragraphs>38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Рынок заведений общественного питания Москвы </vt:lpstr>
      <vt:lpstr>Вступление</vt:lpstr>
      <vt:lpstr>Выводы (анализ заведений)</vt:lpstr>
      <vt:lpstr>Выводы (открытие кофейни)</vt:lpstr>
      <vt:lpstr>Доказательства </vt:lpstr>
      <vt:lpstr>Сетевые и несетевые заведения </vt:lpstr>
      <vt:lpstr>ТОП-15 популярных мест </vt:lpstr>
      <vt:lpstr>Распределение заведений по районам</vt:lpstr>
      <vt:lpstr>Сколько кофеен в каждом районе? </vt:lpstr>
      <vt:lpstr>Связь цены и удовлетворенности клиентов</vt:lpstr>
      <vt:lpstr>Поиск хорошего места для открытия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Рынок заведений общественного питания Москвы </dc:title>
  <dc:creator>Даниил</dc:creator>
  <cp:lastModifiedBy>Даниил</cp:lastModifiedBy>
  <cp:revision>1</cp:revision>
  <dcterms:created xsi:type="dcterms:W3CDTF">2022-11-27T13:01:54Z</dcterms:created>
  <dcterms:modified xsi:type="dcterms:W3CDTF">2022-11-27T14:05:54Z</dcterms:modified>
</cp:coreProperties>
</file>